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7"/>
  </p:notesMasterIdLst>
  <p:sldIdLst>
    <p:sldId id="309" r:id="rId2"/>
    <p:sldId id="257" r:id="rId3"/>
    <p:sldId id="308" r:id="rId4"/>
    <p:sldId id="259" r:id="rId5"/>
    <p:sldId id="307" r:id="rId6"/>
    <p:sldId id="260" r:id="rId7"/>
    <p:sldId id="261" r:id="rId8"/>
    <p:sldId id="262" r:id="rId9"/>
    <p:sldId id="264" r:id="rId10"/>
    <p:sldId id="312" r:id="rId11"/>
    <p:sldId id="265" r:id="rId12"/>
    <p:sldId id="266" r:id="rId13"/>
    <p:sldId id="268" r:id="rId14"/>
    <p:sldId id="270" r:id="rId15"/>
    <p:sldId id="311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B60ADF-3D7D-4D4D-8765-ACF1C6D7C562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4DEA3A-41B2-4935-B67C-F34EC3873F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9617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2409-4BC2-42E6-A813-2BC4524498AB}" type="datetime1">
              <a:rPr lang="pt-BR" smtClean="0"/>
              <a:t>31/07/2024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Prof.Leonam - IFRN/Caicó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017C-4720-4166-A1F9-E259BF8236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D59C7-7321-4BDB-BB90-DE52807B5AF7}" type="datetime1">
              <a:rPr lang="pt-BR" smtClean="0"/>
              <a:t>31/07/2024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Prof.Leonam - IFRN/Caicó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017C-4720-4166-A1F9-E259BF8236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B9542-BE9B-4E9A-872A-B5C32667018A}" type="datetime1">
              <a:rPr lang="pt-BR" smtClean="0"/>
              <a:t>31/07/2024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Prof.Leonam - IFRN/Caicó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017C-4720-4166-A1F9-E259BF8236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DFCE2-CA2D-416D-8D4C-1DDB427F1692}" type="datetime1">
              <a:rPr lang="pt-BR" smtClean="0"/>
              <a:t>31/07/2024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Prof.Leonam - IFRN/Caicó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017C-4720-4166-A1F9-E259BF8236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6A83-D4DA-48F8-9597-8810E77167CF}" type="datetime1">
              <a:rPr lang="pt-BR" smtClean="0"/>
              <a:t>31/07/2024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Prof.Leonam - IFRN/Caicó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017C-4720-4166-A1F9-E259BF8236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32B0D-9629-4E1B-82E4-383DACB0DF9F}" type="datetime1">
              <a:rPr lang="pt-BR" smtClean="0"/>
              <a:t>31/07/2024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Prof.Leonam - IFRN/Caicó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017C-4720-4166-A1F9-E259BF8236D2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E7D6E-EB09-48BB-93C2-C985BEC68AF2}" type="datetime1">
              <a:rPr lang="pt-BR" smtClean="0"/>
              <a:t>31/07/2024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Prof.Leonam - IFRN/Caicó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017C-4720-4166-A1F9-E259BF8236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4CE4B-F401-4662-A3DF-59D76DC562B7}" type="datetime1">
              <a:rPr lang="pt-BR" smtClean="0"/>
              <a:t>31/07/2024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Prof.Leonam - IFRN/Caicó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017C-4720-4166-A1F9-E259BF8236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4DFC7-0484-4A29-BD6F-10B97E9542CB}" type="datetime1">
              <a:rPr lang="pt-BR" smtClean="0"/>
              <a:t>31/07/2024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Prof.Leonam - IFRN/Caicó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017C-4720-4166-A1F9-E259BF8236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DC57-C9AE-4BA9-A6AF-B940FB001F32}" type="datetime1">
              <a:rPr lang="pt-BR" smtClean="0"/>
              <a:t>31/07/2024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Prof.Leonam - IFRN/Caicó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E8017C-4720-4166-A1F9-E259BF8236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A034-4446-498A-A759-9AD07474380E}" type="datetime1">
              <a:rPr lang="pt-BR" smtClean="0"/>
              <a:t>31/07/2024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Prof.Leonam - IFRN/Caicó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8017C-4720-4166-A1F9-E259BF8236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A6D7BAB-8BF9-451F-89E8-67F86D50F00A}" type="datetime1">
              <a:rPr lang="pt-BR" smtClean="0"/>
              <a:t>31/07/2024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pt-BR"/>
              <a:t>Prof.Leonam - IFRN/Caicó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7E8017C-4720-4166-A1F9-E259BF8236D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INTRODUÇÃO AO ESTUDO DOS SERES VIVOS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Sistemática, classificação e </a:t>
            </a:r>
            <a:r>
              <a:rPr lang="pt-BR" dirty="0" err="1"/>
              <a:t>biodiverdidade</a:t>
            </a:r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4788024" y="3429000"/>
            <a:ext cx="3600400" cy="194421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b="1" dirty="0"/>
              <a:t>POR QUÊ?</a:t>
            </a:r>
          </a:p>
        </p:txBody>
      </p:sp>
    </p:spTree>
    <p:extLst>
      <p:ext uri="{BB962C8B-B14F-4D97-AF65-F5344CB8AC3E}">
        <p14:creationId xmlns:p14="http://schemas.microsoft.com/office/powerpoint/2010/main" val="57650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1517888"/>
            <a:ext cx="7520940" cy="2127136"/>
          </a:xfrm>
        </p:spPr>
        <p:txBody>
          <a:bodyPr/>
          <a:lstStyle/>
          <a:p>
            <a:pPr algn="ctr">
              <a:lnSpc>
                <a:spcPct val="200000"/>
              </a:lnSpc>
            </a:pPr>
            <a:r>
              <a:rPr lang="pt-BR" dirty="0"/>
              <a:t>As espécies são estáticas ou podem se modificar ao longo do tempo?</a:t>
            </a:r>
          </a:p>
        </p:txBody>
      </p:sp>
    </p:spTree>
    <p:extLst>
      <p:ext uri="{BB962C8B-B14F-4D97-AF65-F5344CB8AC3E}">
        <p14:creationId xmlns:p14="http://schemas.microsoft.com/office/powerpoint/2010/main" val="2860772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72208" y="0"/>
            <a:ext cx="4676056" cy="990600"/>
          </a:xfrm>
        </p:spPr>
        <p:txBody>
          <a:bodyPr/>
          <a:lstStyle/>
          <a:p>
            <a:r>
              <a:rPr lang="pt-BR" b="1" dirty="0"/>
              <a:t>Evolução e Sistemática</a:t>
            </a:r>
            <a:endParaRPr lang="pt-BR" dirty="0"/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98848"/>
            <a:ext cx="8305800" cy="2866256"/>
          </a:xfrm>
        </p:spPr>
        <p:txBody>
          <a:bodyPr/>
          <a:lstStyle/>
          <a:p>
            <a:pPr algn="ctr">
              <a:lnSpc>
                <a:spcPct val="200000"/>
              </a:lnSpc>
              <a:defRPr/>
            </a:pPr>
            <a:r>
              <a:rPr lang="pt-BR" sz="2600" b="1" dirty="0"/>
              <a:t>A sistemática é a área da Biologia que se preocupa principalmente em compreender a </a:t>
            </a:r>
            <a:r>
              <a:rPr lang="pt-BR" sz="2600" b="1" u="sng" dirty="0">
                <a:solidFill>
                  <a:schemeClr val="tx2"/>
                </a:solidFill>
              </a:rPr>
              <a:t>filogenia</a:t>
            </a:r>
            <a:r>
              <a:rPr lang="pt-BR" sz="2600" b="1" dirty="0"/>
              <a:t>: história evolutiva das espécies de seres vivos. </a:t>
            </a: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Prof.Leonam - IFRN/Caicó</a:t>
            </a:r>
          </a:p>
        </p:txBody>
      </p:sp>
    </p:spTree>
    <p:extLst>
      <p:ext uri="{BB962C8B-B14F-4D97-AF65-F5344CB8AC3E}">
        <p14:creationId xmlns:p14="http://schemas.microsoft.com/office/powerpoint/2010/main" val="3475936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260648"/>
            <a:ext cx="7772400" cy="838200"/>
          </a:xfrm>
        </p:spPr>
        <p:txBody>
          <a:bodyPr/>
          <a:lstStyle/>
          <a:p>
            <a:r>
              <a:rPr lang="pt-BR" b="1" dirty="0"/>
              <a:t>Sistemática</a:t>
            </a:r>
            <a:r>
              <a:rPr lang="pt-BR" dirty="0"/>
              <a:t> </a:t>
            </a:r>
            <a:r>
              <a:rPr lang="pt-BR" b="1" dirty="0"/>
              <a:t>Filogenética</a:t>
            </a:r>
            <a:r>
              <a:rPr lang="pt-BR" dirty="0"/>
              <a:t> ou </a:t>
            </a:r>
            <a:r>
              <a:rPr lang="pt-BR" b="1" dirty="0" err="1"/>
              <a:t>Cladística</a:t>
            </a:r>
            <a:endParaRPr lang="pt-BR" sz="2000" dirty="0"/>
          </a:p>
        </p:txBody>
      </p:sp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484784"/>
            <a:ext cx="8001000" cy="252028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800" dirty="0"/>
              <a:t>Entende-se que a diversidade de seres vivos é resultante de processos evolutivos e que esses processos ocorrem por </a:t>
            </a:r>
            <a:r>
              <a:rPr lang="pt-BR" sz="2800" u="sng" dirty="0" err="1">
                <a:solidFill>
                  <a:schemeClr val="tx2"/>
                </a:solidFill>
              </a:rPr>
              <a:t>anagênese</a:t>
            </a:r>
            <a:r>
              <a:rPr lang="pt-BR" sz="2800" b="1" dirty="0"/>
              <a:t> </a:t>
            </a:r>
            <a:r>
              <a:rPr lang="pt-BR" sz="2800" dirty="0"/>
              <a:t>e por </a:t>
            </a:r>
            <a:r>
              <a:rPr lang="pt-BR" sz="2800" u="sng" dirty="0" err="1">
                <a:solidFill>
                  <a:schemeClr val="tx2"/>
                </a:solidFill>
              </a:rPr>
              <a:t>cladogênese</a:t>
            </a:r>
            <a:r>
              <a:rPr lang="pt-BR" sz="2800" dirty="0"/>
              <a:t>.</a:t>
            </a: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Prof.Leonam - IFRN/Caicó</a:t>
            </a:r>
          </a:p>
        </p:txBody>
      </p:sp>
    </p:spTree>
    <p:extLst>
      <p:ext uri="{BB962C8B-B14F-4D97-AF65-F5344CB8AC3E}">
        <p14:creationId xmlns:p14="http://schemas.microsoft.com/office/powerpoint/2010/main" val="4046826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007-bio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85725"/>
            <a:ext cx="8077200" cy="631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Prof.Leonam - IFRN/Caicó</a:t>
            </a:r>
          </a:p>
        </p:txBody>
      </p:sp>
    </p:spTree>
    <p:extLst>
      <p:ext uri="{BB962C8B-B14F-4D97-AF65-F5344CB8AC3E}">
        <p14:creationId xmlns:p14="http://schemas.microsoft.com/office/powerpoint/2010/main" val="2174857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008-bio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09550"/>
            <a:ext cx="8153400" cy="611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Prof.Leonam - IFRN/Caicó</a:t>
            </a:r>
          </a:p>
        </p:txBody>
      </p:sp>
    </p:spTree>
    <p:extLst>
      <p:ext uri="{BB962C8B-B14F-4D97-AF65-F5344CB8AC3E}">
        <p14:creationId xmlns:p14="http://schemas.microsoft.com/office/powerpoint/2010/main" val="1965850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err="1"/>
              <a:t>Prof.Leonam</a:t>
            </a:r>
            <a:r>
              <a:rPr lang="pt-BR" dirty="0"/>
              <a:t> - IFRN/Caicó</a:t>
            </a:r>
          </a:p>
        </p:txBody>
      </p:sp>
      <p:pic>
        <p:nvPicPr>
          <p:cNvPr id="3" name="Picture 9" descr="msotw9_temp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5"/>
            <a:ext cx="8136904" cy="5903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8590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xfrm>
            <a:off x="829121" y="188640"/>
            <a:ext cx="8207375" cy="1143000"/>
          </a:xfrm>
        </p:spPr>
        <p:txBody>
          <a:bodyPr/>
          <a:lstStyle/>
          <a:p>
            <a:pPr>
              <a:defRPr/>
            </a:pPr>
            <a:r>
              <a:rPr lang="pt-BR" b="1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Taxonomia</a:t>
            </a:r>
            <a:r>
              <a:rPr lang="pt-BR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dirty="0"/>
              <a:t>  (</a:t>
            </a:r>
            <a:r>
              <a:rPr lang="pt-B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taxis = ordem /  </a:t>
            </a:r>
            <a:r>
              <a:rPr lang="pt-BR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nomo</a:t>
            </a:r>
            <a:r>
              <a:rPr lang="pt-B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lei</a:t>
            </a:r>
            <a:r>
              <a:rPr lang="pt-BR" dirty="0"/>
              <a:t> )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39552" y="1916832"/>
            <a:ext cx="3246438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Lucida Handwriting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Handwriting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sz="2800" b="1" dirty="0">
                <a:latin typeface="Times New Roman" pitchFamily="18" charset="0"/>
              </a:rPr>
              <a:t>Conceito:</a:t>
            </a:r>
            <a:r>
              <a:rPr lang="pt-BR" sz="2800" dirty="0">
                <a:latin typeface="Times New Roman" pitchFamily="18" charset="0"/>
              </a:rPr>
              <a:t>  É a parte da Biologia que identifica, nomeia e classifica os seres vivos de acordo com o seu  grau de parentesco.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139952" y="1772816"/>
            <a:ext cx="4608512" cy="3673475"/>
            <a:chOff x="2448" y="1584"/>
            <a:chExt cx="2784" cy="2256"/>
          </a:xfrm>
        </p:grpSpPr>
        <p:sp>
          <p:nvSpPr>
            <p:cNvPr id="3078" name="Rectangle 8"/>
            <p:cNvSpPr>
              <a:spLocks noChangeArrowheads="1"/>
            </p:cNvSpPr>
            <p:nvPr/>
          </p:nvSpPr>
          <p:spPr bwMode="auto">
            <a:xfrm>
              <a:off x="2448" y="1584"/>
              <a:ext cx="2784" cy="2256"/>
            </a:xfrm>
            <a:prstGeom prst="rect">
              <a:avLst/>
            </a:prstGeom>
            <a:solidFill>
              <a:schemeClr val="bg1"/>
            </a:solidFill>
            <a:ln w="57150" cmpd="thickThin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pic>
          <p:nvPicPr>
            <p:cNvPr id="3079" name="Picture 9" descr="msotw9_temp0"/>
            <p:cNvPicPr>
              <a:picLocks noChangeAspect="1" noChangeArrowheads="1"/>
            </p:cNvPicPr>
            <p:nvPr/>
          </p:nvPicPr>
          <p:blipFill>
            <a:blip r:embed="rId2">
              <a:lum bright="24000" contrast="3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1616"/>
              <a:ext cx="2688" cy="2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58196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utoUpdateAnimBg="0"/>
      <p:bldP spid="3379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pt-BR" b="1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Importância da taxonomia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22448" y="1219200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pt-BR" dirty="0"/>
              <a:t>No planeta existem quase </a:t>
            </a:r>
            <a:r>
              <a:rPr lang="pt-BR" b="1" dirty="0"/>
              <a:t>4000 idiomas</a:t>
            </a:r>
            <a:r>
              <a:rPr lang="pt-BR" dirty="0"/>
              <a:t> diferentes, então surgiu a necessidade de </a:t>
            </a:r>
            <a:r>
              <a:rPr lang="pt-BR" b="1" dirty="0"/>
              <a:t>padronizar a linguagem</a:t>
            </a:r>
            <a:r>
              <a:rPr lang="pt-BR" dirty="0"/>
              <a:t> para os seres vivos.</a:t>
            </a:r>
          </a:p>
        </p:txBody>
      </p:sp>
      <p:sp>
        <p:nvSpPr>
          <p:cNvPr id="3080" name="Rectangle 10"/>
          <p:cNvSpPr>
            <a:spLocks noChangeArrowheads="1"/>
          </p:cNvSpPr>
          <p:nvPr/>
        </p:nvSpPr>
        <p:spPr bwMode="auto">
          <a:xfrm>
            <a:off x="4495800" y="2057400"/>
            <a:ext cx="4267200" cy="457200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228600" y="2438579"/>
            <a:ext cx="42672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pt-BR" dirty="0"/>
              <a:t>     Organizar os seres em categorias taxonômicas </a:t>
            </a:r>
            <a:r>
              <a:rPr lang="pt-BR" b="1" dirty="0"/>
              <a:t>facilitou o</a:t>
            </a:r>
            <a:r>
              <a:rPr lang="pt-BR" dirty="0"/>
              <a:t> </a:t>
            </a:r>
            <a:r>
              <a:rPr lang="pt-BR" b="1" dirty="0"/>
              <a:t>estudo</a:t>
            </a:r>
            <a:r>
              <a:rPr lang="pt-BR" dirty="0"/>
              <a:t> e a análise baseada em semelhança e diferenças.</a:t>
            </a:r>
          </a:p>
          <a:p>
            <a:pPr algn="just" eaLnBrk="1" hangingPunct="1">
              <a:spcBef>
                <a:spcPct val="50000"/>
              </a:spcBef>
            </a:pPr>
            <a:endParaRPr lang="pt-BR" dirty="0"/>
          </a:p>
        </p:txBody>
      </p:sp>
      <p:pic>
        <p:nvPicPr>
          <p:cNvPr id="10" name="Imagem 9" descr="taxons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212" y="2204864"/>
            <a:ext cx="3935236" cy="40050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4490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autoUpdateAnimBg="0"/>
      <p:bldP spid="820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2987675" y="1052513"/>
            <a:ext cx="5976938" cy="3313112"/>
          </a:xfrm>
          <a:noFill/>
        </p:spPr>
        <p:txBody>
          <a:bodyPr anchorCtr="1">
            <a:normAutofit fontScale="90000"/>
          </a:bodyPr>
          <a:lstStyle/>
          <a:p>
            <a:pPr algn="just">
              <a:lnSpc>
                <a:spcPct val="150000"/>
              </a:lnSpc>
            </a:pPr>
            <a:br>
              <a:rPr lang="pt-BR" altLang="zh-CN" b="1" dirty="0">
                <a:ea typeface="SimSun" pitchFamily="2" charset="-122"/>
              </a:rPr>
            </a:br>
            <a:r>
              <a:rPr lang="pt-BR" altLang="zh-CN" b="1" dirty="0">
                <a:ea typeface="SimSun" pitchFamily="2" charset="-122"/>
              </a:rPr>
              <a:t>Karl Von </a:t>
            </a:r>
            <a:r>
              <a:rPr lang="pt-BR" altLang="zh-CN" b="1" dirty="0" err="1">
                <a:ea typeface="SimSun" pitchFamily="2" charset="-122"/>
              </a:rPr>
              <a:t>Linné</a:t>
            </a:r>
            <a:r>
              <a:rPr lang="pt-BR" altLang="zh-CN" b="1" dirty="0">
                <a:ea typeface="SimSun" pitchFamily="2" charset="-122"/>
              </a:rPr>
              <a:t> (1707-1778), ou Lineu, apresentou a obra </a:t>
            </a:r>
            <a:r>
              <a:rPr lang="pt-BR" altLang="zh-CN" b="1" i="1" dirty="0" err="1">
                <a:ea typeface="SimSun" pitchFamily="2" charset="-122"/>
              </a:rPr>
              <a:t>Systema</a:t>
            </a:r>
            <a:r>
              <a:rPr lang="pt-BR" altLang="zh-CN" b="1" i="1" dirty="0">
                <a:ea typeface="SimSun" pitchFamily="2" charset="-122"/>
              </a:rPr>
              <a:t> </a:t>
            </a:r>
            <a:r>
              <a:rPr lang="pt-BR" altLang="zh-CN" b="1" i="1" dirty="0" err="1">
                <a:ea typeface="SimSun" pitchFamily="2" charset="-122"/>
              </a:rPr>
              <a:t>Naturae</a:t>
            </a:r>
            <a:r>
              <a:rPr lang="pt-BR" altLang="zh-CN" b="1" dirty="0">
                <a:ea typeface="SimSun" pitchFamily="2" charset="-122"/>
              </a:rPr>
              <a:t>, propondo um sistema de classificação mais elaborado, com base científica</a:t>
            </a:r>
            <a:r>
              <a:rPr lang="pt-BR" altLang="zh-CN" dirty="0">
                <a:ea typeface="SimSun" pitchFamily="2" charset="-122"/>
              </a:rPr>
              <a:t> </a:t>
            </a:r>
            <a:endParaRPr lang="pt-BR" dirty="0"/>
          </a:p>
        </p:txBody>
      </p:sp>
      <p:pic>
        <p:nvPicPr>
          <p:cNvPr id="5123" name="Picture 5" descr="line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25538"/>
            <a:ext cx="2465388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0757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41148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pt-BR" b="1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Karl von </a:t>
            </a:r>
            <a:r>
              <a:rPr lang="pt-BR" b="1" u="sng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Linné</a:t>
            </a:r>
            <a:endParaRPr lang="pt-BR" b="1" u="sng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96974" y="1676400"/>
            <a:ext cx="8153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b="1" dirty="0"/>
              <a:t>Pai da Taxonomia.     </a:t>
            </a:r>
            <a:r>
              <a:rPr lang="pt-BR" sz="2400" dirty="0"/>
              <a:t> Em 1735, o botânico e médico sueco “Lineu” lançou o livro “ </a:t>
            </a:r>
            <a:r>
              <a:rPr lang="pt-BR" sz="2400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Systema</a:t>
            </a:r>
            <a:r>
              <a:rPr lang="pt-BR" sz="24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sz="2400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Naturae</a:t>
            </a:r>
            <a:r>
              <a:rPr lang="pt-BR" sz="2400" dirty="0"/>
              <a:t>” com os </a:t>
            </a:r>
            <a:r>
              <a:rPr lang="pt-BR" sz="2400" u="sng" dirty="0"/>
              <a:t>princípios básicos</a:t>
            </a:r>
            <a:r>
              <a:rPr lang="pt-BR" sz="2400" dirty="0"/>
              <a:t> da classificação biológica.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81000" y="3140968"/>
            <a:ext cx="8382000" cy="3070225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t-BR"/>
              <a:t>   Estabeleceu a </a:t>
            </a:r>
            <a:r>
              <a:rPr lang="pt-BR" b="1"/>
              <a:t>espécie </a:t>
            </a:r>
            <a:r>
              <a:rPr lang="pt-BR"/>
              <a:t>como base da classificação.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t-BR"/>
              <a:t>  Criou cinco grupos taxonômicos ( </a:t>
            </a:r>
            <a:r>
              <a:rPr lang="pt-BR" b="1"/>
              <a:t>reino, classe, ordem, gênero e espécie</a:t>
            </a:r>
            <a:r>
              <a:rPr lang="pt-BR"/>
              <a:t> )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t-BR"/>
              <a:t>  Propôs o uso de </a:t>
            </a:r>
            <a:r>
              <a:rPr lang="pt-BR" b="1"/>
              <a:t>palavras latinas </a:t>
            </a:r>
            <a:endParaRPr lang="pt-BR"/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t-BR"/>
              <a:t> Estabeleceu a </a:t>
            </a:r>
            <a:r>
              <a:rPr lang="pt-BR" b="1"/>
              <a:t>nomenclatura binomial</a:t>
            </a:r>
            <a:r>
              <a:rPr lang="pt-BR"/>
              <a:t> ( binomial ) para espécie.</a:t>
            </a:r>
          </a:p>
          <a:p>
            <a:pPr eaLnBrk="1" hangingPunct="1">
              <a:spcBef>
                <a:spcPct val="50000"/>
              </a:spcBef>
            </a:pPr>
            <a:endParaRPr lang="pt-BR" b="1"/>
          </a:p>
        </p:txBody>
      </p:sp>
    </p:spTree>
    <p:extLst>
      <p:ext uri="{BB962C8B-B14F-4D97-AF65-F5344CB8AC3E}">
        <p14:creationId xmlns:p14="http://schemas.microsoft.com/office/powerpoint/2010/main" val="391602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  <p:bldP spid="4100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noFill/>
        </p:spPr>
        <p:txBody>
          <a:bodyPr anchorCtr="1"/>
          <a:lstStyle/>
          <a:p>
            <a:r>
              <a:rPr lang="pt-BR"/>
              <a:t>Exemplos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692275" y="5734050"/>
            <a:ext cx="1641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Handwriting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Handwriting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9pPr>
          </a:lstStyle>
          <a:p>
            <a:pPr eaLnBrk="1" hangingPunct="1"/>
            <a:r>
              <a:rPr lang="pt-BR" i="1">
                <a:latin typeface="Arial" charset="0"/>
              </a:rPr>
              <a:t>Felis catus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5724525" y="4941888"/>
            <a:ext cx="2151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Lucida Handwriting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Handwriting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9pPr>
          </a:lstStyle>
          <a:p>
            <a:pPr eaLnBrk="1" hangingPunct="1"/>
            <a:r>
              <a:rPr lang="pt-BR" i="1">
                <a:latin typeface="Arial" charset="0"/>
              </a:rPr>
              <a:t>Panthera tigris</a:t>
            </a:r>
          </a:p>
        </p:txBody>
      </p:sp>
      <p:pic>
        <p:nvPicPr>
          <p:cNvPr id="6149" name="Picture 10" descr="3000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341438"/>
            <a:ext cx="2968625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12" descr="250px-Panthera_tigris_tigr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1844675"/>
            <a:ext cx="4392613" cy="293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271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/>
      <p:bldP spid="3687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03350" y="260350"/>
            <a:ext cx="6096000" cy="6261100"/>
            <a:chOff x="1632" y="192"/>
            <a:chExt cx="3840" cy="3944"/>
          </a:xfrm>
        </p:grpSpPr>
        <p:pic>
          <p:nvPicPr>
            <p:cNvPr id="7173" name="Picture 5" descr="msotw9_temp0"/>
            <p:cNvPicPr>
              <a:picLocks noChangeAspect="1" noChangeArrowheads="1"/>
            </p:cNvPicPr>
            <p:nvPr/>
          </p:nvPicPr>
          <p:blipFill>
            <a:blip r:embed="rId2">
              <a:lum brigh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192"/>
              <a:ext cx="3784" cy="3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1632" y="192"/>
              <a:ext cx="3840" cy="3936"/>
            </a:xfrm>
            <a:prstGeom prst="rect">
              <a:avLst/>
            </a:prstGeom>
            <a:noFill/>
            <a:ln w="57150" cmpd="thinThick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7171" name="Text Box 7"/>
          <p:cNvSpPr txBox="1">
            <a:spLocks noChangeArrowheads="1"/>
          </p:cNvSpPr>
          <p:nvPr/>
        </p:nvSpPr>
        <p:spPr bwMode="auto">
          <a:xfrm>
            <a:off x="250825" y="1412875"/>
            <a:ext cx="504825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Lucida Handwriting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Handwriting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/>
              <a:t>EXEMPLO </a:t>
            </a:r>
          </a:p>
        </p:txBody>
      </p:sp>
      <p:sp>
        <p:nvSpPr>
          <p:cNvPr id="7172" name="Text Box 8"/>
          <p:cNvSpPr txBox="1">
            <a:spLocks noChangeArrowheads="1"/>
          </p:cNvSpPr>
          <p:nvPr/>
        </p:nvSpPr>
        <p:spPr bwMode="auto">
          <a:xfrm>
            <a:off x="7954963" y="692150"/>
            <a:ext cx="433387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Lucida Handwriting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Handwriting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/>
              <a:t>CLASSIFICAÇÃO</a:t>
            </a:r>
          </a:p>
        </p:txBody>
      </p:sp>
    </p:spTree>
    <p:extLst>
      <p:ext uri="{BB962C8B-B14F-4D97-AF65-F5344CB8AC3E}">
        <p14:creationId xmlns:p14="http://schemas.microsoft.com/office/powerpoint/2010/main" val="7060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686800" cy="2719388"/>
          </a:xfrm>
          <a:noFill/>
        </p:spPr>
        <p:txBody>
          <a:bodyPr anchorCtr="1">
            <a:normAutofit/>
          </a:bodyPr>
          <a:lstStyle/>
          <a:p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endParaRPr lang="pt-BR" b="1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idx="1"/>
          </p:nvPr>
        </p:nvSpPr>
        <p:spPr>
          <a:xfrm>
            <a:off x="611188" y="1196752"/>
            <a:ext cx="8532812" cy="3887787"/>
          </a:xfrm>
          <a:noFill/>
        </p:spPr>
        <p:txBody>
          <a:bodyPr>
            <a:normAutofit/>
          </a:bodyPr>
          <a:lstStyle/>
          <a:p>
            <a:pPr lvl="1">
              <a:lnSpc>
                <a:spcPct val="80000"/>
              </a:lnSpc>
              <a:buFontTx/>
              <a:buNone/>
            </a:pPr>
            <a:r>
              <a:rPr lang="pt-BR" sz="2000" dirty="0"/>
              <a:t>				</a:t>
            </a:r>
            <a:r>
              <a:rPr lang="pt-BR" sz="2000" u="sng" dirty="0"/>
              <a:t>HOMEM </a:t>
            </a:r>
            <a:r>
              <a:rPr lang="pt-BR" sz="2000" dirty="0"/>
              <a:t>	 	</a:t>
            </a:r>
            <a:r>
              <a:rPr lang="pt-BR" sz="2000" u="sng" dirty="0"/>
              <a:t>CÃO </a:t>
            </a:r>
          </a:p>
          <a:p>
            <a:pPr>
              <a:lnSpc>
                <a:spcPct val="80000"/>
              </a:lnSpc>
            </a:pPr>
            <a:r>
              <a:rPr lang="pt-BR" sz="2400" dirty="0"/>
              <a:t> REINO  		</a:t>
            </a:r>
            <a:r>
              <a:rPr lang="pt-BR" sz="2400" dirty="0" err="1"/>
              <a:t>Metazoa</a:t>
            </a:r>
            <a:r>
              <a:rPr lang="pt-BR" sz="2400" dirty="0"/>
              <a:t> 		</a:t>
            </a:r>
            <a:r>
              <a:rPr lang="pt-BR" sz="2400" dirty="0" err="1"/>
              <a:t>Metazoa</a:t>
            </a:r>
            <a:r>
              <a:rPr lang="pt-BR" sz="2400" dirty="0"/>
              <a:t> </a:t>
            </a:r>
          </a:p>
          <a:p>
            <a:pPr>
              <a:lnSpc>
                <a:spcPct val="80000"/>
              </a:lnSpc>
            </a:pPr>
            <a:r>
              <a:rPr lang="pt-BR" sz="2400" dirty="0"/>
              <a:t> FILO  			</a:t>
            </a:r>
            <a:r>
              <a:rPr lang="pt-BR" sz="2400" dirty="0" err="1"/>
              <a:t>Chordata</a:t>
            </a:r>
            <a:r>
              <a:rPr lang="pt-BR" sz="2400" dirty="0"/>
              <a:t>  		</a:t>
            </a:r>
            <a:r>
              <a:rPr lang="pt-BR" sz="2400" dirty="0" err="1"/>
              <a:t>Chordata</a:t>
            </a:r>
            <a:endParaRPr lang="pt-BR" sz="2400" dirty="0"/>
          </a:p>
          <a:p>
            <a:pPr>
              <a:lnSpc>
                <a:spcPct val="80000"/>
              </a:lnSpc>
            </a:pPr>
            <a:r>
              <a:rPr lang="pt-BR" sz="2400" dirty="0"/>
              <a:t> SUB-FILO		</a:t>
            </a:r>
            <a:r>
              <a:rPr lang="pt-BR" sz="2400" dirty="0" err="1"/>
              <a:t>Vertebrata</a:t>
            </a:r>
            <a:r>
              <a:rPr lang="pt-BR" sz="2400" dirty="0"/>
              <a:t> 		</a:t>
            </a:r>
            <a:r>
              <a:rPr lang="pt-BR" sz="2400" dirty="0" err="1"/>
              <a:t>Vertebrata</a:t>
            </a:r>
            <a:r>
              <a:rPr lang="pt-BR" sz="2400" dirty="0"/>
              <a:t> </a:t>
            </a:r>
          </a:p>
          <a:p>
            <a:pPr>
              <a:lnSpc>
                <a:spcPct val="80000"/>
              </a:lnSpc>
            </a:pPr>
            <a:r>
              <a:rPr lang="pt-BR" sz="2400" dirty="0"/>
              <a:t> CLASSE 		 </a:t>
            </a:r>
            <a:r>
              <a:rPr lang="pt-BR" sz="2400" dirty="0" err="1"/>
              <a:t>Mammalia</a:t>
            </a:r>
            <a:r>
              <a:rPr lang="pt-BR" sz="2400" dirty="0"/>
              <a:t>  		</a:t>
            </a:r>
            <a:r>
              <a:rPr lang="pt-BR" sz="2400" dirty="0" err="1"/>
              <a:t>Mammalia</a:t>
            </a:r>
            <a:r>
              <a:rPr lang="pt-BR" sz="2400" dirty="0"/>
              <a:t> </a:t>
            </a:r>
          </a:p>
          <a:p>
            <a:pPr>
              <a:lnSpc>
                <a:spcPct val="80000"/>
              </a:lnSpc>
            </a:pPr>
            <a:r>
              <a:rPr lang="pt-BR" sz="2400" dirty="0"/>
              <a:t> ORDEM 	 	</a:t>
            </a:r>
            <a:r>
              <a:rPr lang="pt-BR" sz="2400" dirty="0">
                <a:solidFill>
                  <a:srgbClr val="C00000"/>
                </a:solidFill>
              </a:rPr>
              <a:t>Primatas  		</a:t>
            </a:r>
            <a:r>
              <a:rPr lang="pt-BR" sz="2400" dirty="0" err="1">
                <a:solidFill>
                  <a:srgbClr val="C00000"/>
                </a:solidFill>
              </a:rPr>
              <a:t>Carnivora</a:t>
            </a:r>
            <a:r>
              <a:rPr lang="pt-BR" sz="2400" dirty="0">
                <a:solidFill>
                  <a:schemeClr val="accent2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pt-BR" sz="2400" dirty="0"/>
              <a:t> FAMÍLIA  		</a:t>
            </a:r>
            <a:r>
              <a:rPr lang="pt-BR" sz="2400" dirty="0" err="1">
                <a:solidFill>
                  <a:srgbClr val="C00000"/>
                </a:solidFill>
              </a:rPr>
              <a:t>Hominidae</a:t>
            </a:r>
            <a:r>
              <a:rPr lang="pt-BR" sz="2400" dirty="0">
                <a:solidFill>
                  <a:srgbClr val="C00000"/>
                </a:solidFill>
              </a:rPr>
              <a:t>  		</a:t>
            </a:r>
            <a:r>
              <a:rPr lang="pt-BR" sz="2400" dirty="0" err="1">
                <a:solidFill>
                  <a:srgbClr val="C00000"/>
                </a:solidFill>
              </a:rPr>
              <a:t>Canidae</a:t>
            </a:r>
            <a:r>
              <a:rPr lang="pt-BR" sz="2400" dirty="0">
                <a:solidFill>
                  <a:srgbClr val="C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pt-BR" sz="2400" dirty="0"/>
              <a:t> GÊNERO  		</a:t>
            </a:r>
            <a:r>
              <a:rPr lang="pt-BR" sz="2400" i="1" dirty="0">
                <a:solidFill>
                  <a:srgbClr val="C00000"/>
                </a:solidFill>
              </a:rPr>
              <a:t>Homo  	</a:t>
            </a:r>
            <a:r>
              <a:rPr lang="pt-BR" sz="2400" dirty="0">
                <a:solidFill>
                  <a:srgbClr val="C00000"/>
                </a:solidFill>
              </a:rPr>
              <a:t>	</a:t>
            </a:r>
            <a:r>
              <a:rPr lang="pt-BR" sz="2400" i="1" dirty="0">
                <a:solidFill>
                  <a:srgbClr val="C00000"/>
                </a:solidFill>
              </a:rPr>
              <a:t>Canis </a:t>
            </a:r>
          </a:p>
          <a:p>
            <a:pPr>
              <a:lnSpc>
                <a:spcPct val="80000"/>
              </a:lnSpc>
            </a:pPr>
            <a:r>
              <a:rPr lang="pt-BR" sz="2400" dirty="0"/>
              <a:t> ESPÉCIE  		</a:t>
            </a:r>
            <a:r>
              <a:rPr lang="pt-BR" sz="2400" i="1" dirty="0">
                <a:solidFill>
                  <a:srgbClr val="C00000"/>
                </a:solidFill>
              </a:rPr>
              <a:t>Homo sapiens  	Canis </a:t>
            </a:r>
            <a:r>
              <a:rPr lang="pt-BR" sz="2400" i="1" dirty="0" err="1">
                <a:solidFill>
                  <a:srgbClr val="C00000"/>
                </a:solidFill>
              </a:rPr>
              <a:t>familiaris</a:t>
            </a:r>
            <a:r>
              <a:rPr lang="pt-BR" sz="2400" i="1" dirty="0">
                <a:solidFill>
                  <a:srgbClr val="C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pt-BR" sz="2400" i="1" dirty="0"/>
              <a:t>SUB-ESPÉCIE		</a:t>
            </a:r>
            <a:r>
              <a:rPr lang="pt-BR" sz="2400" i="1" dirty="0">
                <a:solidFill>
                  <a:srgbClr val="C00000"/>
                </a:solidFill>
              </a:rPr>
              <a:t>Homo sapiens </a:t>
            </a:r>
            <a:r>
              <a:rPr lang="pt-BR" sz="2400" i="1" dirty="0" err="1">
                <a:solidFill>
                  <a:srgbClr val="C00000"/>
                </a:solidFill>
              </a:rPr>
              <a:t>sapiens</a:t>
            </a:r>
            <a:r>
              <a:rPr lang="pt-BR" sz="2400" i="1" dirty="0">
                <a:solidFill>
                  <a:srgbClr val="C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pt-BR" sz="2400" i="1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1403648" y="116632"/>
            <a:ext cx="63367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pt-B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TÁXON: </a:t>
            </a:r>
            <a:r>
              <a:rPr lang="pt-BR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Categorias taxonômicas (grupos dos seres vivos).</a:t>
            </a:r>
          </a:p>
        </p:txBody>
      </p:sp>
    </p:spTree>
    <p:extLst>
      <p:ext uri="{BB962C8B-B14F-4D97-AF65-F5344CB8AC3E}">
        <p14:creationId xmlns:p14="http://schemas.microsoft.com/office/powerpoint/2010/main" val="115385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78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78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78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78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378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78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78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78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78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 tmFilter="0,0; .5, 1; 1, 1"/>
                                        <p:tgtEl>
                                          <p:spTgt spid="378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78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78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78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78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 tmFilter="0,0; .5, 1; 1, 1"/>
                                        <p:tgtEl>
                                          <p:spTgt spid="378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78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78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78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78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 tmFilter="0,0; .5, 1; 1, 1"/>
                                        <p:tgtEl>
                                          <p:spTgt spid="378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5181600" cy="1143000"/>
          </a:xfrm>
        </p:spPr>
        <p:txBody>
          <a:bodyPr/>
          <a:lstStyle/>
          <a:p>
            <a:pPr>
              <a:defRPr/>
            </a:pPr>
            <a:r>
              <a:rPr lang="pt-BR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Exemplo de Lineu</a:t>
            </a:r>
            <a:r>
              <a:rPr lang="pt-BR" b="1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pt-BR"/>
              <a:t> 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381000" y="1828800"/>
            <a:ext cx="54864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Pantera: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nome científico =  </a:t>
            </a:r>
            <a:r>
              <a:rPr lang="pt-BR" sz="2000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Panthera</a:t>
            </a:r>
            <a:r>
              <a:rPr lang="pt-BR" sz="2000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pt-BR" sz="2000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leo</a:t>
            </a: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Onça: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nome científico =  </a:t>
            </a:r>
            <a:r>
              <a:rPr lang="pt-BR" sz="2000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Panthera</a:t>
            </a:r>
            <a:r>
              <a:rPr lang="pt-BR" sz="2000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pt-BR" sz="2000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onca</a:t>
            </a:r>
            <a:endParaRPr lang="pt-BR" sz="2000" i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2514600" y="3124200"/>
            <a:ext cx="3497263" cy="7112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pt-BR" sz="4000" i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Panthera onca</a:t>
            </a:r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 flipH="1">
            <a:off x="2438400" y="37338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5105400" y="3733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1600200" y="4191000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Lucida Handwriting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Handwriting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>
                <a:latin typeface="Times New Roman" pitchFamily="18" charset="0"/>
              </a:rPr>
              <a:t>Nome do gênero</a:t>
            </a:r>
          </a:p>
        </p:txBody>
      </p:sp>
      <p:sp>
        <p:nvSpPr>
          <p:cNvPr id="10248" name="Text Box 10"/>
          <p:cNvSpPr txBox="1">
            <a:spLocks noChangeArrowheads="1"/>
          </p:cNvSpPr>
          <p:nvPr/>
        </p:nvSpPr>
        <p:spPr bwMode="auto">
          <a:xfrm>
            <a:off x="5029200" y="44196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Lucida Handwriting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Handwriting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t-BR">
              <a:latin typeface="Times New Roman" pitchFamily="18" charset="0"/>
            </a:endParaRP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5181600" y="4191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Lucida Handwriting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Handwriting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>
                <a:latin typeface="Times New Roman" pitchFamily="18" charset="0"/>
              </a:rPr>
              <a:t>Epíteto específico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1371600" y="4953000"/>
            <a:ext cx="64008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Lucida Handwriting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Handwriting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Handwriting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Handwriting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b="1">
                <a:latin typeface="Times New Roman" pitchFamily="18" charset="0"/>
              </a:rPr>
              <a:t>Gênero</a:t>
            </a:r>
            <a:r>
              <a:rPr lang="pt-BR">
                <a:latin typeface="Times New Roman" pitchFamily="18" charset="0"/>
              </a:rPr>
              <a:t> é um conjunto de espécies semelhantes</a:t>
            </a:r>
          </a:p>
          <a:p>
            <a:pPr eaLnBrk="1" hangingPunct="1">
              <a:spcBef>
                <a:spcPct val="50000"/>
              </a:spcBef>
            </a:pPr>
            <a:r>
              <a:rPr lang="pt-BR" b="1">
                <a:latin typeface="Times New Roman" pitchFamily="18" charset="0"/>
              </a:rPr>
              <a:t>Epíteto específico</a:t>
            </a:r>
            <a:r>
              <a:rPr lang="pt-BR">
                <a:latin typeface="Times New Roman" pitchFamily="18" charset="0"/>
              </a:rPr>
              <a:t> é o termo que designa a espécie</a:t>
            </a:r>
          </a:p>
        </p:txBody>
      </p:sp>
      <p:pic>
        <p:nvPicPr>
          <p:cNvPr id="10251" name="Picture 17" descr="Panthera_oncaP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88913"/>
            <a:ext cx="2486025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0721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autoUpdateAnimBg="0"/>
      <p:bldP spid="39941" grpId="0" autoUpdateAnimBg="0"/>
      <p:bldP spid="39942" grpId="0" animBg="1" autoUpdateAnimBg="0"/>
      <p:bldP spid="39943" grpId="0" animBg="1"/>
      <p:bldP spid="39944" grpId="0" animBg="1"/>
      <p:bldP spid="39945" grpId="0" autoUpdateAnimBg="0"/>
      <p:bldP spid="39947" grpId="0" autoUpdateAnimBg="0"/>
      <p:bldP spid="39948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Ângulos">
  <a:themeElements>
    <a:clrScheme name="Â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Â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Â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124</TotalTime>
  <Words>442</Words>
  <Application>Microsoft Office PowerPoint</Application>
  <PresentationFormat>Apresentação na tela (4:3)</PresentationFormat>
  <Paragraphs>50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3" baseType="lpstr">
      <vt:lpstr>SimSun</vt:lpstr>
      <vt:lpstr>Arial</vt:lpstr>
      <vt:lpstr>Calibri</vt:lpstr>
      <vt:lpstr>Franklin Gothic Book</vt:lpstr>
      <vt:lpstr>Franklin Gothic Medium</vt:lpstr>
      <vt:lpstr>Times New Roman</vt:lpstr>
      <vt:lpstr>Wingdings</vt:lpstr>
      <vt:lpstr>Ângulos</vt:lpstr>
      <vt:lpstr>INTRODUÇÃO AO ESTUDO DOS SERES VIVOS</vt:lpstr>
      <vt:lpstr>Taxonomia   (taxis = ordem /  nomo = lei )</vt:lpstr>
      <vt:lpstr>Importância da taxonomia</vt:lpstr>
      <vt:lpstr> Karl Von Linné (1707-1778), ou Lineu, apresentou a obra Systema Naturae, propondo um sistema de classificação mais elaborado, com base científica </vt:lpstr>
      <vt:lpstr>Karl von Linné</vt:lpstr>
      <vt:lpstr>Exemplos</vt:lpstr>
      <vt:lpstr>Apresentação do PowerPoint</vt:lpstr>
      <vt:lpstr>    </vt:lpstr>
      <vt:lpstr>Exemplo de Lineu: </vt:lpstr>
      <vt:lpstr>As espécies são estáticas ou podem se modificar ao longo do tempo?</vt:lpstr>
      <vt:lpstr>Evolução e Sistemática</vt:lpstr>
      <vt:lpstr>Sistemática Filogenética ou Cladística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Leonam Gomes Coutinho</dc:creator>
  <cp:lastModifiedBy>José Marcondes Gomes Felix</cp:lastModifiedBy>
  <cp:revision>21</cp:revision>
  <dcterms:created xsi:type="dcterms:W3CDTF">2011-02-28T00:52:54Z</dcterms:created>
  <dcterms:modified xsi:type="dcterms:W3CDTF">2024-07-31T11:54:26Z</dcterms:modified>
</cp:coreProperties>
</file>